
<file path=[Content_Types].xml><?xml version="1.0" encoding="utf-8"?>
<Types xmlns="http://schemas.openxmlformats.org/package/2006/content-types">
  <Default Extension="jpeg" ContentType="image/jpeg"/>
  <Default Extension="JPG" ContentType="image/.jpg"/>
  <Default Extension="png" ContentType="image/png"/>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24384000" cy="13716000"/>
  <p:notesSz cx="9144000" cy="6858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1pPr>
    <a:lvl2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2pPr>
    <a:lvl3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3pPr>
    <a:lvl4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4pPr>
    <a:lvl5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5pPr>
    <a:lvl6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6pPr>
    <a:lvl7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7pPr>
    <a:lvl8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8pPr>
    <a:lvl9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2857500" y="514350"/>
            <a:ext cx="3429000" cy="2571750"/>
          </a:xfrm>
          <a:prstGeom prst="rect">
            <a:avLst/>
          </a:prstGeom>
        </p:spPr>
        <p:txBody>
          <a:bodyPr/>
          <a:lstStyle/>
          <a:p/>
        </p:txBody>
      </p:sp>
      <p:sp>
        <p:nvSpPr>
          <p:cNvPr id="117" name="Shape 117"/>
          <p:cNvSpPr/>
          <p:nvPr>
            <p:ph type="body" sz="quarter" idx="1"/>
          </p:nvPr>
        </p:nvSpPr>
        <p:spPr>
          <a:xfrm>
            <a:off x="1219200" y="3257550"/>
            <a:ext cx="6705600" cy="30861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p:nvPr>
            <p:ph type="title" hasCustomPrompt="1"/>
          </p:nvPr>
        </p:nvSpPr>
        <p:spPr>
          <a:xfrm>
            <a:off x="2070100" y="2070100"/>
            <a:ext cx="20243800" cy="5003800"/>
          </a:xfrm>
          <a:prstGeom prst="rect">
            <a:avLst/>
          </a:prstGeom>
        </p:spPr>
        <p:txBody>
          <a:bodyPr anchor="b"/>
          <a:lstStyle/>
          <a:p>
            <a:r>
              <a:t>Title Text</a:t>
            </a:r>
          </a:p>
        </p:txBody>
      </p:sp>
      <p:sp>
        <p:nvSpPr>
          <p:cNvPr id="12" name="Body Level One…"/>
          <p:cNvSpPr txBox="1"/>
          <p:nvPr>
            <p:ph type="body" sz="quarter" idx="1" hasCustomPrompt="1"/>
          </p:nvPr>
        </p:nvSpPr>
        <p:spPr>
          <a:xfrm>
            <a:off x="2070100" y="7061200"/>
            <a:ext cx="20243800" cy="3149600"/>
          </a:xfrm>
          <a:prstGeom prst="rect">
            <a:avLst/>
          </a:prstGeom>
        </p:spPr>
        <p:txBody>
          <a:bodyPr anchor="t"/>
          <a:lstStyle>
            <a:lvl1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1pPr>
            <a:lvl2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2pPr>
            <a:lvl3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3pPr>
            <a:lvl4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4pPr>
            <a:lvl5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p:nvPr>
            <p:ph type="body" sz="quarter" idx="21" hasCustomPrompt="1"/>
          </p:nvPr>
        </p:nvSpPr>
        <p:spPr>
          <a:xfrm>
            <a:off x="2387600" y="8953500"/>
            <a:ext cx="19621500" cy="774700"/>
          </a:xfrm>
          <a:prstGeom prst="rect">
            <a:avLst/>
          </a:prstGeom>
        </p:spPr>
        <p:txBody>
          <a:bodyPr anchor="t">
            <a:spAutoFit/>
          </a:bodyPr>
          <a:lstStyle>
            <a:lvl1pPr marL="0" indent="0" algn="ctr">
              <a:spcBef>
                <a:spcPts val="0"/>
              </a:spcBef>
              <a:buClrTx/>
              <a:buSzTx/>
              <a:buNone/>
              <a:defRPr sz="4200"/>
            </a:lvl1pPr>
          </a:lstStyle>
          <a:p>
            <a:r>
              <a:t>–Johnny Appleseed</a:t>
            </a:r>
          </a:p>
        </p:txBody>
      </p:sp>
      <p:sp>
        <p:nvSpPr>
          <p:cNvPr id="94" name="“Type a quote here.”"/>
          <p:cNvSpPr txBox="1"/>
          <p:nvPr>
            <p:ph type="body" sz="quarter" idx="22" hasCustomPrompt="1"/>
          </p:nvPr>
        </p:nvSpPr>
        <p:spPr>
          <a:xfrm>
            <a:off x="2387600" y="5976342"/>
            <a:ext cx="19621500" cy="1016001"/>
          </a:xfrm>
          <a:prstGeom prst="rect">
            <a:avLst/>
          </a:prstGeom>
        </p:spPr>
        <p:txBody>
          <a:bodyPr>
            <a:spAutoFit/>
          </a:bodyPr>
          <a:lstStyle>
            <a:lvl1pPr marL="0" indent="0" algn="ctr">
              <a:spcBef>
                <a:spcPts val="3400"/>
              </a:spcBef>
              <a:buClrTx/>
              <a:buSzTx/>
              <a:buNone/>
              <a:defRPr sz="5800"/>
            </a:lvl1pPr>
          </a:lstStyle>
          <a:p>
            <a:r>
              <a:t>“Type a quote here.” </a:t>
            </a:r>
          </a:p>
        </p:txBody>
      </p:sp>
      <p:sp>
        <p:nvSpPr>
          <p:cNvPr id="9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Wooden spoon in a bowl of risotto"/>
          <p:cNvSpPr/>
          <p:nvPr>
            <p:ph type="pic" idx="21"/>
          </p:nvPr>
        </p:nvSpPr>
        <p:spPr>
          <a:xfrm>
            <a:off x="-401356" y="-466091"/>
            <a:ext cx="24858146" cy="16572100"/>
          </a:xfrm>
          <a:prstGeom prst="rect">
            <a:avLst/>
          </a:prstGeom>
          <a:ln w="25400"/>
        </p:spPr>
        <p:txBody>
          <a:bodyPr lIns="91439" tIns="45719" rIns="91439" bIns="45719" anchor="t">
            <a:noAutofit/>
          </a:bodyPr>
          <a:lstStyle/>
          <a:p/>
        </p:txBody>
      </p:sp>
      <p:sp>
        <p:nvSpPr>
          <p:cNvPr id="10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Wooden spoon in a bowl of risotto"/>
          <p:cNvSpPr/>
          <p:nvPr>
            <p:ph type="pic" idx="21"/>
          </p:nvPr>
        </p:nvSpPr>
        <p:spPr>
          <a:xfrm>
            <a:off x="2559736" y="-1609527"/>
            <a:ext cx="18834099" cy="12556076"/>
          </a:xfrm>
          <a:prstGeom prst="rect">
            <a:avLst/>
          </a:prstGeom>
          <a:ln w="9525">
            <a:round/>
          </a:ln>
        </p:spPr>
        <p:txBody>
          <a:bodyPr lIns="91439" tIns="45719" rIns="91439" bIns="45719" anchor="t">
            <a:noAutofit/>
          </a:bodyPr>
          <a:lstStyle/>
          <a:p/>
        </p:txBody>
      </p:sp>
      <p:sp>
        <p:nvSpPr>
          <p:cNvPr id="21" name="Title Text"/>
          <p:cNvSpPr txBox="1"/>
          <p:nvPr>
            <p:ph type="title" hasCustomPrompt="1"/>
          </p:nvPr>
        </p:nvSpPr>
        <p:spPr>
          <a:xfrm>
            <a:off x="2070100" y="8788400"/>
            <a:ext cx="20243800" cy="1968500"/>
          </a:xfrm>
          <a:prstGeom prst="rect">
            <a:avLst/>
          </a:prstGeom>
        </p:spPr>
        <p:txBody>
          <a:bodyPr/>
          <a:lstStyle/>
          <a:p>
            <a:r>
              <a:t>Title Text</a:t>
            </a:r>
          </a:p>
        </p:txBody>
      </p:sp>
      <p:sp>
        <p:nvSpPr>
          <p:cNvPr id="22" name="Body Level One…"/>
          <p:cNvSpPr txBox="1"/>
          <p:nvPr>
            <p:ph type="body" sz="quarter" idx="1" hasCustomPrompt="1"/>
          </p:nvPr>
        </p:nvSpPr>
        <p:spPr>
          <a:xfrm>
            <a:off x="2070100" y="10744200"/>
            <a:ext cx="20243800" cy="1968500"/>
          </a:xfrm>
          <a:prstGeom prst="rect">
            <a:avLst/>
          </a:prstGeom>
        </p:spPr>
        <p:txBody>
          <a:bodyPr anchor="t"/>
          <a:lstStyle>
            <a:lvl1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1pPr>
            <a:lvl2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2pPr>
            <a:lvl3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3pPr>
            <a:lvl4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4pPr>
            <a:lvl5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p:nvPr>
            <p:ph type="title" hasCustomPrompt="1"/>
          </p:nvPr>
        </p:nvSpPr>
        <p:spPr>
          <a:xfrm>
            <a:off x="2070100" y="4356100"/>
            <a:ext cx="20243800" cy="5003800"/>
          </a:xfrm>
          <a:prstGeom prst="rect">
            <a:avLst/>
          </a:prstGeom>
        </p:spPr>
        <p:txBody>
          <a:bodyPr/>
          <a:lstStyle/>
          <a:p>
            <a:r>
              <a:t>Title Text</a:t>
            </a:r>
          </a:p>
        </p:txBody>
      </p:sp>
      <p:sp>
        <p:nvSpPr>
          <p:cNvPr id="3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Close-up of a wooden spoon in a bowl of risotto"/>
          <p:cNvSpPr/>
          <p:nvPr>
            <p:ph type="pic" idx="21"/>
          </p:nvPr>
        </p:nvSpPr>
        <p:spPr>
          <a:xfrm>
            <a:off x="8592578" y="822007"/>
            <a:ext cx="18666243" cy="12444154"/>
          </a:xfrm>
          <a:prstGeom prst="rect">
            <a:avLst/>
          </a:prstGeom>
          <a:ln w="9525">
            <a:round/>
          </a:ln>
        </p:spPr>
        <p:txBody>
          <a:bodyPr lIns="91439" tIns="45719" rIns="91439" bIns="45719" anchor="t">
            <a:noAutofit/>
          </a:bodyPr>
          <a:lstStyle/>
          <a:p/>
        </p:txBody>
      </p:sp>
      <p:sp>
        <p:nvSpPr>
          <p:cNvPr id="39" name="Title Text"/>
          <p:cNvSpPr txBox="1"/>
          <p:nvPr>
            <p:ph type="title" hasCustomPrompt="1"/>
          </p:nvPr>
        </p:nvSpPr>
        <p:spPr>
          <a:xfrm>
            <a:off x="1778000" y="1104900"/>
            <a:ext cx="10223500" cy="5359400"/>
          </a:xfrm>
          <a:prstGeom prst="rect">
            <a:avLst/>
          </a:prstGeom>
        </p:spPr>
        <p:txBody>
          <a:bodyPr anchor="b"/>
          <a:lstStyle/>
          <a:p>
            <a:r>
              <a:t>Title Text</a:t>
            </a:r>
          </a:p>
        </p:txBody>
      </p:sp>
      <p:sp>
        <p:nvSpPr>
          <p:cNvPr id="40" name="Body Level One…"/>
          <p:cNvSpPr txBox="1"/>
          <p:nvPr>
            <p:ph type="body" sz="quarter" idx="1" hasCustomPrompt="1"/>
          </p:nvPr>
        </p:nvSpPr>
        <p:spPr>
          <a:xfrm>
            <a:off x="1778000" y="6731000"/>
            <a:ext cx="10223500" cy="5359400"/>
          </a:xfrm>
          <a:prstGeom prst="rect">
            <a:avLst/>
          </a:prstGeom>
        </p:spPr>
        <p:txBody>
          <a:bodyPr anchor="t"/>
          <a:lstStyle>
            <a:lvl1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1pPr>
            <a:lvl2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2pPr>
            <a:lvl3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3pPr>
            <a:lvl4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4pPr>
            <a:lvl5pPr marL="0" indent="0" algn="ctr">
              <a:spcBef>
                <a:spcPts val="0"/>
              </a:spcBef>
              <a:buClrTx/>
              <a:buSzTx/>
              <a:buNone/>
              <a:defRPr sz="3600">
                <a:latin typeface="Zapfino" panose="03030300040707070C03"/>
                <a:ea typeface="Zapfino" panose="03030300040707070C03"/>
                <a:cs typeface="Zapfino" panose="03030300040707070C03"/>
                <a:sym typeface="Zapfino" panose="03030300040707070C03"/>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p:nvPr>
            <p:ph type="title" hasCustomPrompt="1"/>
          </p:nvPr>
        </p:nvSpPr>
        <p:spPr>
          <a:prstGeom prst="rect">
            <a:avLst/>
          </a:prstGeom>
        </p:spPr>
        <p:txBody>
          <a:bodyPr/>
          <a:lstStyle/>
          <a:p>
            <a:r>
              <a:t>Title Text</a:t>
            </a:r>
          </a:p>
        </p:txBody>
      </p:sp>
      <p:sp>
        <p:nvSpPr>
          <p:cNvPr id="49"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p:nvPr>
            <p:ph type="title" hasCustomPrompt="1"/>
          </p:nvPr>
        </p:nvSpPr>
        <p:spPr>
          <a:prstGeom prst="rect">
            <a:avLst/>
          </a:prstGeom>
        </p:spPr>
        <p:txBody>
          <a:bodyPr/>
          <a:lstStyle/>
          <a:p>
            <a:r>
              <a:t>Title Text</a:t>
            </a:r>
          </a:p>
        </p:txBody>
      </p:sp>
      <p:sp>
        <p:nvSpPr>
          <p:cNvPr id="57" name="Body Level One…"/>
          <p:cNvSpPr txBox="1"/>
          <p:nvPr>
            <p:ph type="body" idx="1" hasCustomPrompt="1"/>
          </p:nvPr>
        </p:nvSpPr>
        <p:spPr>
          <a:xfrm>
            <a:off x="2070100" y="4254500"/>
            <a:ext cx="202438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Close-up of pasta with pesto sauce in a white bowl"/>
          <p:cNvSpPr/>
          <p:nvPr>
            <p:ph type="pic" idx="21"/>
          </p:nvPr>
        </p:nvSpPr>
        <p:spPr>
          <a:xfrm>
            <a:off x="12934950" y="2257124"/>
            <a:ext cx="9525000" cy="14317580"/>
          </a:xfrm>
          <a:prstGeom prst="rect">
            <a:avLst/>
          </a:prstGeom>
          <a:ln w="9525">
            <a:round/>
          </a:ln>
        </p:spPr>
        <p:txBody>
          <a:bodyPr lIns="91439" tIns="45719" rIns="91439" bIns="45719" anchor="t">
            <a:noAutofit/>
          </a:bodyPr>
          <a:lstStyle/>
          <a:p/>
        </p:txBody>
      </p:sp>
      <p:sp>
        <p:nvSpPr>
          <p:cNvPr id="66" name="Title Text"/>
          <p:cNvSpPr txBox="1"/>
          <p:nvPr>
            <p:ph type="title" hasCustomPrompt="1"/>
          </p:nvPr>
        </p:nvSpPr>
        <p:spPr>
          <a:prstGeom prst="rect">
            <a:avLst/>
          </a:prstGeom>
        </p:spPr>
        <p:txBody>
          <a:bodyPr/>
          <a:lstStyle/>
          <a:p>
            <a:r>
              <a:t>Title Text</a:t>
            </a:r>
          </a:p>
        </p:txBody>
      </p:sp>
      <p:sp>
        <p:nvSpPr>
          <p:cNvPr id="67" name="Body Level One…"/>
          <p:cNvSpPr txBox="1"/>
          <p:nvPr>
            <p:ph type="body" sz="half" idx="1" hasCustomPrompt="1"/>
          </p:nvPr>
        </p:nvSpPr>
        <p:spPr>
          <a:xfrm>
            <a:off x="2070100" y="4254500"/>
            <a:ext cx="10007600" cy="8039100"/>
          </a:xfrm>
          <a:prstGeom prst="rect">
            <a:avLst/>
          </a:prstGeom>
        </p:spPr>
        <p:txBody>
          <a:bodyPr/>
          <a:lstStyle>
            <a:lvl1pPr>
              <a:spcBef>
                <a:spcPts val="3900"/>
              </a:spcBef>
              <a:buBlip>
                <a:blip r:embed="rId2"/>
              </a:buBlip>
            </a:lvl1pPr>
            <a:lvl2pPr>
              <a:spcBef>
                <a:spcPts val="3900"/>
              </a:spcBef>
              <a:buBlip>
                <a:blip r:embed="rId2"/>
              </a:buBlip>
            </a:lvl2pPr>
            <a:lvl3pPr>
              <a:spcBef>
                <a:spcPts val="3900"/>
              </a:spcBef>
              <a:buBlip>
                <a:blip r:embed="rId2"/>
              </a:buBlip>
            </a:lvl3pPr>
            <a:lvl4pPr>
              <a:spcBef>
                <a:spcPts val="3900"/>
              </a:spcBef>
              <a:buBlip>
                <a:blip r:embed="rId2"/>
              </a:buBlip>
            </a:lvl4pPr>
            <a:lvl5pPr>
              <a:spcBef>
                <a:spcPts val="3900"/>
              </a:spcBef>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p:nvPr>
            <p:ph type="body"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tack of ravioli topped with caramelised onions on a white plate"/>
          <p:cNvSpPr/>
          <p:nvPr>
            <p:ph type="pic" sz="half" idx="21"/>
          </p:nvPr>
        </p:nvSpPr>
        <p:spPr>
          <a:xfrm>
            <a:off x="13652500" y="4610100"/>
            <a:ext cx="9525000" cy="10371667"/>
          </a:xfrm>
          <a:prstGeom prst="rect">
            <a:avLst/>
          </a:prstGeom>
          <a:ln w="9525">
            <a:round/>
          </a:ln>
        </p:spPr>
        <p:txBody>
          <a:bodyPr lIns="91439" tIns="45719" rIns="91439" bIns="45719" anchor="t">
            <a:noAutofit/>
          </a:bodyPr>
          <a:lstStyle/>
          <a:p/>
        </p:txBody>
      </p:sp>
      <p:sp>
        <p:nvSpPr>
          <p:cNvPr id="84" name="Wooden spoon in a bowl of risotto"/>
          <p:cNvSpPr/>
          <p:nvPr>
            <p:ph type="pic" sz="half" idx="22"/>
          </p:nvPr>
        </p:nvSpPr>
        <p:spPr>
          <a:xfrm>
            <a:off x="13030200" y="630755"/>
            <a:ext cx="10820400" cy="7213601"/>
          </a:xfrm>
          <a:prstGeom prst="rect">
            <a:avLst/>
          </a:prstGeom>
          <a:ln w="9525">
            <a:round/>
          </a:ln>
        </p:spPr>
        <p:txBody>
          <a:bodyPr lIns="91439" tIns="45719" rIns="91439" bIns="45719" anchor="t">
            <a:noAutofit/>
          </a:bodyPr>
          <a:lstStyle/>
          <a:p/>
        </p:txBody>
      </p:sp>
      <p:sp>
        <p:nvSpPr>
          <p:cNvPr id="85" name="Close-up of pasta with pesto sauce in a white bowl"/>
          <p:cNvSpPr/>
          <p:nvPr>
            <p:ph type="pic" idx="23"/>
          </p:nvPr>
        </p:nvSpPr>
        <p:spPr>
          <a:xfrm>
            <a:off x="1206500" y="-1955800"/>
            <a:ext cx="12065000" cy="18135600"/>
          </a:xfrm>
          <a:prstGeom prst="rect">
            <a:avLst/>
          </a:prstGeom>
          <a:ln w="9525">
            <a:round/>
          </a:ln>
        </p:spPr>
        <p:txBody>
          <a:bodyPr lIns="91439" tIns="45719" rIns="91439" bIns="45719" anchor="t">
            <a:noAutofit/>
          </a:bodyPr>
          <a:lstStyle/>
          <a:p/>
        </p:txBody>
      </p:sp>
      <p:sp>
        <p:nvSpPr>
          <p:cNvPr id="86"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3.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Body Level One…"/>
          <p:cNvSpPr txBox="1"/>
          <p:nvPr>
            <p:ph type="body" idx="1"/>
          </p:nvPr>
        </p:nvSpPr>
        <p:spPr>
          <a:xfrm>
            <a:off x="2070100" y="1320800"/>
            <a:ext cx="20243800" cy="11074400"/>
          </a:xfrm>
          <a:prstGeom prst="rect">
            <a:avLst/>
          </a:prstGeom>
          <a:ln w="12700">
            <a:miter lim="400000"/>
          </a:ln>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070100" y="800100"/>
            <a:ext cx="20243800" cy="3327400"/>
          </a:xfrm>
          <a:prstGeom prst="rect">
            <a:avLst/>
          </a:prstGeom>
          <a:ln w="12700">
            <a:miter lim="400000"/>
          </a:ln>
        </p:spPr>
        <p:txBody>
          <a:bodyPr lIns="50800" tIns="50800" rIns="50800" bIns="50800" anchor="ctr">
            <a:normAutofit/>
          </a:bodyPr>
          <a:lstStyle/>
          <a:p>
            <a:r>
              <a:t>Title Text</a:t>
            </a:r>
          </a:p>
        </p:txBody>
      </p:sp>
      <p:sp>
        <p:nvSpPr>
          <p:cNvPr id="4" name="Slide Number"/>
          <p:cNvSpPr txBox="1"/>
          <p:nvPr>
            <p:ph type="sldNum" sz="quarter" idx="2"/>
          </p:nvPr>
        </p:nvSpPr>
        <p:spPr>
          <a:xfrm>
            <a:off x="11955253" y="13228625"/>
            <a:ext cx="453238" cy="487375"/>
          </a:xfrm>
          <a:prstGeom prst="rect">
            <a:avLst/>
          </a:prstGeom>
          <a:ln w="12700">
            <a:miter lim="400000"/>
          </a:ln>
        </p:spPr>
        <p:txBody>
          <a:bodyPr wrap="none" lIns="50800" tIns="50800" rIns="50800" bIns="50800" anchor="b">
            <a:spAutoFit/>
          </a:bodyPr>
          <a:lstStyle>
            <a:lvl1pPr>
              <a:defRPr sz="2400" b="1">
                <a:solidFill>
                  <a:srgbClr val="51573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1pPr>
      <a:lvl2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2pPr>
      <a:lvl3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3pPr>
      <a:lvl4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4pPr>
      <a:lvl5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5pPr>
      <a:lvl6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6pPr>
      <a:lvl7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7pPr>
      <a:lvl8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8pPr>
      <a:lvl9pPr marL="0" marR="0" indent="0" algn="ctr" defTabSz="825500" rtl="0" latinLnBrk="0">
        <a:lnSpc>
          <a:spcPct val="100000"/>
        </a:lnSpc>
        <a:spcBef>
          <a:spcPts val="0"/>
        </a:spcBef>
        <a:spcAft>
          <a:spcPts val="0"/>
        </a:spcAft>
        <a:buClr>
          <a:srgbClr val="9A7865"/>
        </a:buClr>
        <a:buSzTx/>
        <a:buFontTx/>
        <a:buNone/>
        <a:defRPr sz="4500" b="0" i="0" u="none" strike="noStrike" cap="none" spc="0" baseline="0">
          <a:solidFill>
            <a:srgbClr val="85604A"/>
          </a:solidFill>
          <a:uFillTx/>
          <a:latin typeface="+mn-lt"/>
          <a:ea typeface="+mn-ea"/>
          <a:cs typeface="+mn-cs"/>
          <a:sym typeface="Didot" panose="02000503000000020003"/>
        </a:defRPr>
      </a:lvl9pPr>
    </p:titleStyle>
    <p:bodyStyle>
      <a:lvl1pPr marL="571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1pPr>
      <a:lvl2pPr marL="1143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2pPr>
      <a:lvl3pPr marL="1714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3pPr>
      <a:lvl4pPr marL="2286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4pPr>
      <a:lvl5pPr marL="2857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5pPr>
      <a:lvl6pPr marL="3429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6pPr>
      <a:lvl7pPr marL="4000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7pPr>
      <a:lvl8pPr marL="4572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8pPr>
      <a:lvl9pPr marL="5143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panose="02000503000000020003"/>
        </a:defRPr>
      </a:lvl9pPr>
    </p:bodyStyle>
    <p:otherStyle>
      <a:lvl1pPr marL="0" marR="0" indent="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1pPr>
      <a:lvl2pPr marL="0" marR="0" indent="2286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2pPr>
      <a:lvl3pPr marL="0" marR="0" indent="4572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3pPr>
      <a:lvl4pPr marL="0" marR="0" indent="6858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4pPr>
      <a:lvl5pPr marL="0" marR="0" indent="9144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5pPr>
      <a:lvl6pPr marL="0" marR="0" indent="11430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6pPr>
      <a:lvl7pPr marL="0" marR="0" indent="13716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7pPr>
      <a:lvl8pPr marL="0" marR="0" indent="16002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8pPr>
      <a:lvl9pPr marL="0" marR="0" indent="18288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panose="02000503000000020003"/>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bmp"/></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p:nvPr>
            <p:ph type="ctrTitle"/>
          </p:nvPr>
        </p:nvSpPr>
        <p:spPr>
          <a:xfrm>
            <a:off x="4729138" y="190575"/>
            <a:ext cx="17442582" cy="3149601"/>
          </a:xfrm>
          <a:prstGeom prst="rect">
            <a:avLst/>
          </a:prstGeom>
        </p:spPr>
        <p:txBody>
          <a:bodyPr/>
          <a:lstStyle>
            <a:lvl1pPr>
              <a:defRPr>
                <a:ln w="12700" cap="flat">
                  <a:solidFill>
                    <a:srgbClr val="000000"/>
                  </a:solidFill>
                  <a:prstDash val="solid"/>
                  <a:round/>
                </a:ln>
                <a:blipFill rotWithShape="1">
                  <a:blip r:embed="rId1"/>
                  <a:srcRect/>
                  <a:tile tx="0" ty="0" sx="100000" sy="100000" flip="none" algn="tl"/>
                </a:blipFill>
                <a:effectLst>
                  <a:outerShdw dist="38100" dir="2640000" rotWithShape="0">
                    <a:srgbClr val="000000"/>
                  </a:outerShdw>
                </a:effectLst>
              </a:defRPr>
            </a:lvl1pPr>
          </a:lstStyle>
          <a:p>
            <a:r>
              <a:t>OPTIMIZED WAREHOUSE MANAGEMENT OF PERISHIABLE GOODS FOR A FOOD DELIVERY COMPANY</a:t>
            </a:r>
          </a:p>
        </p:txBody>
      </p:sp>
      <p:sp>
        <p:nvSpPr>
          <p:cNvPr id="120" name="Subtitle 2"/>
          <p:cNvSpPr txBox="1"/>
          <p:nvPr>
            <p:ph type="subTitle" sz="quarter" idx="1"/>
          </p:nvPr>
        </p:nvSpPr>
        <p:spPr>
          <a:prstGeom prst="rect">
            <a:avLst/>
          </a:prstGeom>
        </p:spPr>
        <p:txBody>
          <a:bodyPr/>
          <a:lstStyle/>
          <a:p>
            <a:pPr algn="r" defTabSz="330200">
              <a:lnSpc>
                <a:spcPct val="115000"/>
              </a:lnSpc>
              <a:spcBef>
                <a:spcPts val="800"/>
              </a:spcBef>
              <a:defRPr sz="3080" i="1">
                <a:latin typeface="Calibri"/>
                <a:ea typeface="Calibri"/>
                <a:cs typeface="Calibri"/>
                <a:sym typeface="Calibri"/>
              </a:defRPr>
            </a:pPr>
            <a:r>
              <a:t>     Presented By: </a:t>
            </a:r>
          </a:p>
          <a:p>
            <a:pPr algn="r" defTabSz="330200">
              <a:lnSpc>
                <a:spcPct val="115000"/>
              </a:lnSpc>
              <a:spcBef>
                <a:spcPts val="800"/>
              </a:spcBef>
              <a:defRPr sz="3080" i="1">
                <a:latin typeface="Calibri"/>
                <a:ea typeface="Calibri"/>
                <a:cs typeface="Calibri"/>
                <a:sym typeface="Calibri"/>
              </a:defRPr>
            </a:pPr>
            <a:r>
              <a:t>     18UK1A05D5 - Gundavaram Rahul</a:t>
            </a:r>
          </a:p>
          <a:p>
            <a:pPr algn="r" defTabSz="330200">
              <a:lnSpc>
                <a:spcPct val="115000"/>
              </a:lnSpc>
              <a:spcBef>
                <a:spcPts val="800"/>
              </a:spcBef>
              <a:defRPr sz="3080" i="1">
                <a:latin typeface="Calibri"/>
                <a:ea typeface="Calibri"/>
                <a:cs typeface="Calibri"/>
                <a:sym typeface="Calibri"/>
              </a:defRPr>
            </a:pPr>
            <a:r>
              <a:t>     18UK1A05B3-Thammishetty Soumya</a:t>
            </a:r>
          </a:p>
          <a:p>
            <a:pPr algn="r" defTabSz="330200">
              <a:lnSpc>
                <a:spcPct val="115000"/>
              </a:lnSpc>
              <a:spcBef>
                <a:spcPts val="800"/>
              </a:spcBef>
              <a:defRPr sz="3080" i="1">
                <a:latin typeface="Calibri"/>
                <a:ea typeface="Calibri"/>
                <a:cs typeface="Calibri"/>
                <a:sym typeface="Calibri"/>
              </a:defRPr>
            </a:pPr>
            <a:r>
              <a:t>     18UK1A05D7-Jakkula Pausha</a:t>
            </a:r>
          </a:p>
          <a:p>
            <a:pPr algn="r" defTabSz="330200">
              <a:lnSpc>
                <a:spcPct val="115000"/>
              </a:lnSpc>
              <a:spcBef>
                <a:spcPts val="800"/>
              </a:spcBef>
              <a:defRPr sz="3080" i="1">
                <a:latin typeface="Calibri"/>
                <a:ea typeface="Calibri"/>
                <a:cs typeface="Calibri"/>
                <a:sym typeface="Calibri"/>
              </a:defRPr>
            </a:pPr>
            <a:r>
              <a:t>     18UK1A05A3-Gunda Rohith</a:t>
            </a:r>
          </a:p>
          <a:p>
            <a:pPr defTabSz="330200">
              <a:spcBef>
                <a:spcPts val="300"/>
              </a:spcBef>
              <a:defRPr sz="3080"/>
            </a:pPr>
            <a:r>
              <a:t>                                             </a:t>
            </a:r>
          </a:p>
        </p:txBody>
      </p:sp>
      <p:pic>
        <p:nvPicPr>
          <p:cNvPr id="121" name="Picture 7" descr="Picture 7"/>
          <p:cNvPicPr/>
          <p:nvPr/>
        </p:nvPicPr>
        <p:blipFill>
          <a:blip r:embed="rId2"/>
          <a:stretch>
            <a:fillRect/>
          </a:stretch>
        </p:blipFill>
        <p:spPr>
          <a:xfrm>
            <a:off x="698666" y="816295"/>
            <a:ext cx="3549651" cy="2934971"/>
          </a:xfrm>
          <a:prstGeom prst="rect">
            <a:avLst/>
          </a:prstGeom>
        </p:spPr>
      </p:pic>
      <p:sp>
        <p:nvSpPr>
          <p:cNvPr id="122" name="Text Box 3"/>
          <p:cNvSpPr txBox="1"/>
          <p:nvPr/>
        </p:nvSpPr>
        <p:spPr>
          <a:xfrm>
            <a:off x="5467627" y="5138971"/>
            <a:ext cx="10147301" cy="824179"/>
          </a:xfrm>
          <a:prstGeom prst="rect">
            <a:avLst/>
          </a:prstGeom>
          <a:ln w="12700">
            <a:miter lim="400000"/>
          </a:ln>
        </p:spPr>
        <p:txBody>
          <a:bodyPr lIns="50800" tIns="50800" rIns="50800" bIns="50800">
            <a:spAutoFit/>
          </a:bodyPr>
          <a:lstStyle/>
          <a:p>
            <a:pPr>
              <a:defRPr sz="4600"/>
            </a:pPr>
            <a:r>
              <a:t>               </a:t>
            </a:r>
            <a:r>
              <a:rPr u="sng"/>
              <a:t> MAJOR PROJECT</a:t>
            </a:r>
            <a:endParaRPr u="sng"/>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p:nvPr>
            <p:ph type="title"/>
          </p:nvPr>
        </p:nvSpPr>
        <p:spPr>
          <a:prstGeom prst="rect">
            <a:avLst/>
          </a:prstGeom>
        </p:spPr>
        <p:txBody>
          <a:bodyPr/>
          <a:lstStyle/>
          <a:p>
            <a:r>
              <a:t>RESULT</a:t>
            </a:r>
          </a:p>
        </p:txBody>
      </p:sp>
      <p:sp>
        <p:nvSpPr>
          <p:cNvPr id="152" name="Content Placeholder 2"/>
          <p:cNvSpPr txBox="1"/>
          <p:nvPr>
            <p:ph type="body" idx="1"/>
          </p:nvPr>
        </p:nvSpPr>
        <p:spPr>
          <a:xfrm>
            <a:off x="2544035" y="1245007"/>
            <a:ext cx="20243801" cy="8039101"/>
          </a:xfrm>
          <a:prstGeom prst="rect">
            <a:avLst/>
          </a:prstGeom>
        </p:spPr>
        <p:txBody>
          <a:bodyPr/>
          <a:lstStyle/>
          <a:p>
            <a:pPr marL="685800" indent="-685800" algn="just">
              <a:lnSpc>
                <a:spcPct val="150000"/>
              </a:lnSpc>
              <a:spcBef>
                <a:spcPts val="700"/>
              </a:spcBef>
              <a:buBlip>
                <a:blip r:embed="rId1"/>
              </a:buBlip>
              <a:defRPr sz="3200"/>
            </a:pPr>
            <a:r>
              <a:t>The Food Demand Forecasting Model is analysed using the  Decision Tree Regressor algorithm the predicted RMSLE value is 62.96 when compared with the other few algorithms.</a:t>
            </a:r>
          </a:p>
          <a:p>
            <a:pPr marL="685800" indent="-685800" algn="just">
              <a:lnSpc>
                <a:spcPct val="150000"/>
              </a:lnSpc>
              <a:spcBef>
                <a:spcPts val="700"/>
              </a:spcBef>
              <a:buBlip>
                <a:blip r:embed="rId1"/>
              </a:buBlip>
              <a:defRPr sz="3200"/>
            </a:pPr>
            <a:r>
              <a:t>The output pages are as follows: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ph type="title"/>
          </p:nvPr>
        </p:nvSpPr>
        <p:spPr>
          <a:prstGeom prst="rect">
            <a:avLst/>
          </a:prstGeom>
        </p:spPr>
        <p:txBody>
          <a:bodyPr/>
          <a:lstStyle/>
          <a:p>
            <a:r>
              <a:t>1.HOME PAGE</a:t>
            </a:r>
          </a:p>
        </p:txBody>
      </p:sp>
      <p:sp>
        <p:nvSpPr>
          <p:cNvPr id="155" name="Content Placeholder 2"/>
          <p:cNvSpPr txBox="1"/>
          <p:nvPr>
            <p:ph type="body" idx="1"/>
          </p:nvPr>
        </p:nvSpPr>
        <p:spPr>
          <a:prstGeom prst="rect">
            <a:avLst/>
          </a:prstGeom>
        </p:spPr>
        <p:txBody>
          <a:bodyPr/>
          <a:lstStyle/>
          <a:p>
            <a:pPr>
              <a:buBlip>
                <a:blip r:embed="rId1"/>
              </a:buBlip>
            </a:pPr>
          </a:p>
        </p:txBody>
      </p:sp>
      <p:pic>
        <p:nvPicPr>
          <p:cNvPr id="2" name="Picture 1" descr="Screenshot 2022-06-16 at 10.44.40 PM"/>
          <p:cNvPicPr>
            <a:picLocks noChangeAspect="1"/>
          </p:cNvPicPr>
          <p:nvPr/>
        </p:nvPicPr>
        <p:blipFill>
          <a:blip r:embed="rId2"/>
          <a:stretch>
            <a:fillRect/>
          </a:stretch>
        </p:blipFill>
        <p:spPr>
          <a:xfrm>
            <a:off x="1678940" y="3257550"/>
            <a:ext cx="21124545" cy="928179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p:nvPr>
            <p:ph type="title"/>
          </p:nvPr>
        </p:nvSpPr>
        <p:spPr>
          <a:prstGeom prst="rect">
            <a:avLst/>
          </a:prstGeom>
        </p:spPr>
        <p:txBody>
          <a:bodyPr/>
          <a:lstStyle/>
          <a:p>
            <a:r>
              <a:t>2.PREDICT PAGE</a:t>
            </a:r>
          </a:p>
        </p:txBody>
      </p:sp>
      <p:pic>
        <p:nvPicPr>
          <p:cNvPr id="2" name="Picture 1" descr="Screenshot 2022-06-16 at 10.45.33 PM"/>
          <p:cNvPicPr>
            <a:picLocks noChangeAspect="1"/>
          </p:cNvPicPr>
          <p:nvPr/>
        </p:nvPicPr>
        <p:blipFill>
          <a:blip r:embed="rId1"/>
          <a:stretch>
            <a:fillRect/>
          </a:stretch>
        </p:blipFill>
        <p:spPr>
          <a:xfrm>
            <a:off x="1967230" y="3689985"/>
            <a:ext cx="19936460" cy="86836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p:nvPr>
            <p:ph type="title"/>
          </p:nvPr>
        </p:nvSpPr>
        <p:spPr>
          <a:prstGeom prst="rect">
            <a:avLst/>
          </a:prstGeom>
        </p:spPr>
        <p:txBody>
          <a:bodyPr/>
          <a:lstStyle/>
          <a:p>
            <a:r>
              <a:t>CONCLUSION</a:t>
            </a:r>
          </a:p>
        </p:txBody>
      </p:sp>
      <p:sp>
        <p:nvSpPr>
          <p:cNvPr id="162" name="Content Placeholder 2"/>
          <p:cNvSpPr txBox="1"/>
          <p:nvPr>
            <p:ph type="body" idx="1"/>
          </p:nvPr>
        </p:nvSpPr>
        <p:spPr>
          <a:xfrm>
            <a:off x="2070100" y="1299065"/>
            <a:ext cx="20243800" cy="8039101"/>
          </a:xfrm>
          <a:prstGeom prst="rect">
            <a:avLst/>
          </a:prstGeom>
        </p:spPr>
        <p:txBody>
          <a:bodyPr/>
          <a:lstStyle>
            <a:lvl1pPr marL="685800" indent="-685800" algn="just">
              <a:lnSpc>
                <a:spcPct val="150000"/>
              </a:lnSpc>
              <a:spcBef>
                <a:spcPts val="700"/>
              </a:spcBef>
              <a:buBlip>
                <a:blip r:embed="rId1"/>
              </a:buBlip>
              <a:defRPr sz="3200"/>
            </a:lvl1pPr>
          </a:lstStyle>
          <a:p>
            <a:r>
              <a:t>In this project , we have proposed methods for predicting the raw materials used in food delivery companies using Machine Learning techniques. The method that we used is Decision Tree Regressor.The system was implemented using the model and their performance was evaluated.A GUI was made based on the model for use in the medical industry.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1"/>
          <p:cNvSpPr txBox="1"/>
          <p:nvPr>
            <p:ph type="title"/>
          </p:nvPr>
        </p:nvSpPr>
        <p:spPr>
          <a:prstGeom prst="rect">
            <a:avLst/>
          </a:prstGeom>
        </p:spPr>
        <p:txBody>
          <a:bodyPr/>
          <a:lstStyle/>
          <a:p>
            <a:r>
              <a:t>REFERENCE</a:t>
            </a:r>
          </a:p>
        </p:txBody>
      </p:sp>
      <p:sp>
        <p:nvSpPr>
          <p:cNvPr id="165" name="Content Placeholder 2"/>
          <p:cNvSpPr txBox="1"/>
          <p:nvPr>
            <p:ph type="body" idx="1"/>
          </p:nvPr>
        </p:nvSpPr>
        <p:spPr>
          <a:xfrm>
            <a:off x="2070100" y="3496202"/>
            <a:ext cx="20243800" cy="8039101"/>
          </a:xfrm>
          <a:prstGeom prst="rect">
            <a:avLst/>
          </a:prstGeom>
        </p:spPr>
        <p:txBody>
          <a:bodyPr/>
          <a:lstStyle/>
          <a:p>
            <a:pPr marL="624205" indent="-624205" algn="just" defTabSz="751205">
              <a:lnSpc>
                <a:spcPct val="150000"/>
              </a:lnSpc>
              <a:spcBef>
                <a:spcPts val="600"/>
              </a:spcBef>
              <a:buBlip>
                <a:blip r:embed="rId1"/>
              </a:buBlip>
              <a:defRPr sz="2910"/>
            </a:pPr>
            <a:r>
              <a:t>Alexandrov T., Bianconcini S., Dagum E. B., Maass P. and Mcelroy T. S. 2012 'A review of some modern approaches to the problem of trend extraction', Econometric Reviews, Vol. 31, pp. 593-624.  </a:t>
            </a:r>
          </a:p>
          <a:p>
            <a:pPr marL="624205" indent="-624205" algn="just" defTabSz="751205">
              <a:lnSpc>
                <a:spcPct val="150000"/>
              </a:lnSpc>
              <a:spcBef>
                <a:spcPts val="600"/>
              </a:spcBef>
              <a:buBlip>
                <a:blip r:embed="rId1"/>
              </a:buBlip>
              <a:defRPr sz="2910"/>
            </a:pPr>
            <a:r>
              <a:t>Ballou R. H. 2007. 'The evolution and future of logistics and supply chain management', European business review, Vol. 19, pp. 332-48.  </a:t>
            </a:r>
          </a:p>
          <a:p>
            <a:pPr marL="624205" indent="-624205" algn="just" defTabSz="751205">
              <a:lnSpc>
                <a:spcPct val="150000"/>
              </a:lnSpc>
              <a:spcBef>
                <a:spcPts val="600"/>
              </a:spcBef>
              <a:buBlip>
                <a:blip r:embed="rId1"/>
              </a:buBlip>
              <a:defRPr sz="2910"/>
            </a:pPr>
            <a:r>
              <a:t>Christo E., Ferreira M. and Alonso K. 2013. 'Use of Statistical Control for Improved Demand Forecasting', Computational Intelligence and 11th Brazilian Congress on Computational Intelligence (BRICS-CCI &amp; CBIC), 2013 BRICS Congress on. IEEE.  </a:t>
            </a:r>
          </a:p>
          <a:p>
            <a:pPr marL="624205" indent="-624205" algn="just" defTabSz="751205">
              <a:lnSpc>
                <a:spcPct val="150000"/>
              </a:lnSpc>
              <a:spcBef>
                <a:spcPts val="600"/>
              </a:spcBef>
              <a:buBlip>
                <a:blip r:embed="rId1"/>
              </a:buBlip>
              <a:defRPr sz="2910"/>
            </a:pPr>
            <a:r>
              <a:t>De Oliveira Silva R., Da Silva Christo E. and Alonso Costa K. 2014. 'Analysis of Residual Autocorrelation in Forecasting Energy Consumption through a Java Program', Advanced Materials Research. Trans Tech Publ. </a:t>
            </a:r>
          </a:p>
          <a:p>
            <a:pPr marL="624205" indent="-624205" algn="just" defTabSz="751205">
              <a:lnSpc>
                <a:spcPct val="150000"/>
              </a:lnSpc>
              <a:spcBef>
                <a:spcPts val="600"/>
              </a:spcBef>
              <a:buBlip>
                <a:blip r:embed="rId1"/>
              </a:buBlip>
              <a:defRPr sz="2910"/>
            </a:pPr>
            <a:r>
              <a:t>Eksoz C., Mansouri S. A. and Bourlakis M. 2014 'Collaborative forecasting in the food supply chain: A conceptual framework', International journal of production economics, Vol. 158, pp. 120-35.</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p:nvPr>
            <p:ph type="title"/>
          </p:nvPr>
        </p:nvSpPr>
        <p:spPr>
          <a:prstGeom prst="rect">
            <a:avLst/>
          </a:prstGeom>
        </p:spPr>
        <p:txBody>
          <a:bodyPr/>
          <a:lstStyle/>
          <a:p/>
        </p:txBody>
      </p:sp>
      <p:sp>
        <p:nvSpPr>
          <p:cNvPr id="168" name="Content Placeholder 2"/>
          <p:cNvSpPr txBox="1"/>
          <p:nvPr>
            <p:ph type="body" idx="1"/>
          </p:nvPr>
        </p:nvSpPr>
        <p:spPr>
          <a:xfrm>
            <a:off x="2070100" y="2222500"/>
            <a:ext cx="20243800" cy="8039100"/>
          </a:xfrm>
          <a:prstGeom prst="rect">
            <a:avLst/>
          </a:prstGeom>
        </p:spPr>
        <p:txBody>
          <a:bodyPr/>
          <a:lstStyle>
            <a:lvl1pPr marL="0" indent="0" algn="ctr">
              <a:buSzTx/>
              <a:buNone/>
              <a:defRPr sz="16800"/>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txBox="1"/>
          <p:nvPr>
            <p:ph type="title"/>
          </p:nvPr>
        </p:nvSpPr>
        <p:spPr>
          <a:xfrm>
            <a:off x="749300" y="571500"/>
            <a:ext cx="20243800" cy="3327400"/>
          </a:xfrm>
          <a:prstGeom prst="rect">
            <a:avLst/>
          </a:prstGeom>
        </p:spPr>
        <p:txBody>
          <a:bodyPr/>
          <a:lstStyle>
            <a:lvl1pPr>
              <a:defRPr u="sng"/>
            </a:lvl1pPr>
          </a:lstStyle>
          <a:p>
            <a:r>
              <a:t>CONTENT</a:t>
            </a:r>
          </a:p>
        </p:txBody>
      </p:sp>
      <p:sp>
        <p:nvSpPr>
          <p:cNvPr id="125" name="Content Placeholder 2"/>
          <p:cNvSpPr txBox="1"/>
          <p:nvPr>
            <p:ph type="body" idx="1"/>
          </p:nvPr>
        </p:nvSpPr>
        <p:spPr>
          <a:xfrm>
            <a:off x="1667254" y="3259234"/>
            <a:ext cx="20243801" cy="8039101"/>
          </a:xfrm>
          <a:prstGeom prst="rect">
            <a:avLst/>
          </a:prstGeom>
        </p:spPr>
        <p:txBody>
          <a:bodyPr/>
          <a:lstStyle/>
          <a:p>
            <a:pPr marL="685800" indent="-685800">
              <a:spcBef>
                <a:spcPts val="900"/>
              </a:spcBef>
              <a:buFont typeface="Wingdings" panose="05000000000000000000"/>
              <a:buBlip>
                <a:blip r:embed="rId1"/>
              </a:buBlip>
              <a:defRPr sz="4000"/>
            </a:pPr>
            <a:r>
              <a:t>Introduction</a:t>
            </a:r>
          </a:p>
          <a:p>
            <a:pPr marL="685800" indent="-685800">
              <a:spcBef>
                <a:spcPts val="900"/>
              </a:spcBef>
              <a:buFont typeface="Wingdings" panose="05000000000000000000"/>
              <a:buBlip>
                <a:blip r:embed="rId1"/>
              </a:buBlip>
              <a:defRPr sz="4000"/>
            </a:pPr>
            <a:r>
              <a:t>Purpose</a:t>
            </a:r>
          </a:p>
          <a:p>
            <a:pPr marL="685800" indent="-685800">
              <a:spcBef>
                <a:spcPts val="900"/>
              </a:spcBef>
              <a:buFont typeface="Wingdings" panose="05000000000000000000"/>
              <a:buBlip>
                <a:blip r:embed="rId1"/>
              </a:buBlip>
              <a:defRPr sz="4000"/>
            </a:pPr>
            <a:r>
              <a:t>Existing problem </a:t>
            </a:r>
          </a:p>
          <a:p>
            <a:pPr marL="685800" indent="-685800">
              <a:spcBef>
                <a:spcPts val="900"/>
              </a:spcBef>
              <a:buFont typeface="Wingdings" panose="05000000000000000000"/>
              <a:buBlip>
                <a:blip r:embed="rId1"/>
              </a:buBlip>
              <a:defRPr sz="4000"/>
            </a:pPr>
            <a:r>
              <a:t>Proposed Solution</a:t>
            </a:r>
          </a:p>
          <a:p>
            <a:pPr marL="685800" indent="-685800">
              <a:spcBef>
                <a:spcPts val="900"/>
              </a:spcBef>
              <a:buFont typeface="Wingdings" panose="05000000000000000000"/>
              <a:buBlip>
                <a:blip r:embed="rId1"/>
              </a:buBlip>
              <a:defRPr sz="4000"/>
            </a:pPr>
            <a:r>
              <a:t>Block Diagram</a:t>
            </a:r>
          </a:p>
          <a:p>
            <a:pPr marL="685800" indent="-685800">
              <a:spcBef>
                <a:spcPts val="900"/>
              </a:spcBef>
              <a:buFont typeface="Wingdings" panose="05000000000000000000"/>
              <a:buBlip>
                <a:blip r:embed="rId1"/>
              </a:buBlip>
              <a:defRPr sz="4000"/>
            </a:pPr>
            <a:r>
              <a:t>Procedure</a:t>
            </a:r>
          </a:p>
          <a:p>
            <a:pPr marL="685800" indent="-685800">
              <a:spcBef>
                <a:spcPts val="900"/>
              </a:spcBef>
              <a:buFont typeface="Wingdings" panose="05000000000000000000"/>
              <a:buBlip>
                <a:blip r:embed="rId1"/>
              </a:buBlip>
              <a:defRPr sz="4000"/>
            </a:pPr>
            <a:r>
              <a:t>Software Requirements</a:t>
            </a:r>
          </a:p>
          <a:p>
            <a:pPr marL="685800" indent="-685800">
              <a:spcBef>
                <a:spcPts val="900"/>
              </a:spcBef>
              <a:buFont typeface="Wingdings" panose="05000000000000000000"/>
              <a:buBlip>
                <a:blip r:embed="rId1"/>
              </a:buBlip>
              <a:defRPr sz="4000"/>
            </a:pPr>
            <a:r>
              <a:t>Result</a:t>
            </a:r>
          </a:p>
          <a:p>
            <a:pPr marL="685800" indent="-685800">
              <a:spcBef>
                <a:spcPts val="900"/>
              </a:spcBef>
              <a:buFont typeface="Wingdings" panose="05000000000000000000"/>
              <a:buBlip>
                <a:blip r:embed="rId1"/>
              </a:buBlip>
              <a:defRPr sz="4000"/>
            </a:pPr>
            <a:r>
              <a:t>Conclusion</a:t>
            </a:r>
          </a:p>
          <a:p>
            <a:pPr marL="685800" indent="-685800">
              <a:spcBef>
                <a:spcPts val="900"/>
              </a:spcBef>
              <a:buFont typeface="Wingdings" panose="05000000000000000000"/>
              <a:buBlip>
                <a:blip r:embed="rId1"/>
              </a:buBlip>
              <a:defRPr sz="4000"/>
            </a:pPr>
            <a:r>
              <a:t>References</a:t>
            </a:r>
          </a:p>
        </p:txBody>
      </p:sp>
      <p:pic>
        <p:nvPicPr>
          <p:cNvPr id="126" name="Close-up of a wooden spoon in a bowl of risotto" descr="Close-up of a wooden spoon in a bowl of risotto"/>
          <p:cNvPicPr/>
          <p:nvPr/>
        </p:nvPicPr>
        <p:blipFill>
          <a:blip r:embed="rId2"/>
          <a:stretch>
            <a:fillRect/>
          </a:stretch>
        </p:blipFill>
        <p:spPr>
          <a:xfrm>
            <a:off x="15906082" y="3617463"/>
            <a:ext cx="6078444" cy="7322643"/>
          </a:xfrm>
          <a:prstGeom prst="rect">
            <a:avLst/>
          </a:prstGeom>
        </p:spPr>
      </p:pic>
      <p:pic>
        <p:nvPicPr>
          <p:cNvPr id="127" name="Close-up of pasta with pesto sauce in a white bowl" descr="Close-up of pasta with pesto sauce in a white bowl"/>
          <p:cNvPicPr/>
          <p:nvPr/>
        </p:nvPicPr>
        <p:blipFill>
          <a:blip r:embed="rId3"/>
          <a:stretch>
            <a:fillRect/>
          </a:stretch>
        </p:blipFill>
        <p:spPr>
          <a:xfrm>
            <a:off x="8290673" y="4078499"/>
            <a:ext cx="6996963" cy="5997032"/>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p>
            <a:r>
              <a:t>INTRODUCTION</a:t>
            </a:r>
          </a:p>
        </p:txBody>
      </p:sp>
      <p:sp>
        <p:nvSpPr>
          <p:cNvPr id="130" name="Content Placeholder 2"/>
          <p:cNvSpPr txBox="1"/>
          <p:nvPr>
            <p:ph type="body" sz="half" idx="1"/>
          </p:nvPr>
        </p:nvSpPr>
        <p:spPr>
          <a:xfrm>
            <a:off x="2007035" y="2026334"/>
            <a:ext cx="20369930" cy="5843523"/>
          </a:xfrm>
          <a:prstGeom prst="rect">
            <a:avLst/>
          </a:prstGeom>
        </p:spPr>
        <p:txBody>
          <a:bodyPr/>
          <a:lstStyle/>
          <a:p>
            <a:pPr marL="685800" indent="-685800" algn="just">
              <a:lnSpc>
                <a:spcPct val="150000"/>
              </a:lnSpc>
              <a:spcBef>
                <a:spcPts val="700"/>
              </a:spcBef>
              <a:buBlip>
                <a:blip r:embed="rId1"/>
              </a:buBlip>
              <a:defRPr sz="3200"/>
            </a:pPr>
            <a:r>
              <a:t>The project Optimized warehouse management of perishable goods for a food delivery company helps all the food delivery companies to forecast the raw materials for the next 10 weeks. Being Computerized the system will be more helpful and provide companies at ease of stocking and keeping raw materials.</a:t>
            </a:r>
          </a:p>
          <a:p>
            <a:pPr marL="685800" indent="-685800" algn="just">
              <a:lnSpc>
                <a:spcPct val="150000"/>
              </a:lnSpc>
              <a:spcBef>
                <a:spcPts val="700"/>
              </a:spcBef>
              <a:buBlip>
                <a:blip r:embed="rId1"/>
              </a:buBlip>
              <a:defRPr sz="3200"/>
            </a:pPr>
            <a:r>
              <a:t>They are replenished enough according to needs and there is no shortage.</a:t>
            </a:r>
          </a:p>
        </p:txBody>
      </p:sp>
      <p:pic>
        <p:nvPicPr>
          <p:cNvPr id="131" name="Stack of ravioli topped with caramelised onions on a white plate" descr="Stack of ravioli topped with caramelised onions on a white plate"/>
          <p:cNvPicPr/>
          <p:nvPr/>
        </p:nvPicPr>
        <p:blipFill>
          <a:blip r:embed="rId2"/>
          <a:stretch>
            <a:fillRect/>
          </a:stretch>
        </p:blipFill>
        <p:spPr>
          <a:xfrm>
            <a:off x="7691506" y="7216040"/>
            <a:ext cx="9550401" cy="563880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p:nvPr>
            <p:ph type="title"/>
          </p:nvPr>
        </p:nvSpPr>
        <p:spPr>
          <a:prstGeom prst="rect">
            <a:avLst/>
          </a:prstGeom>
        </p:spPr>
        <p:txBody>
          <a:bodyPr/>
          <a:lstStyle/>
          <a:p>
            <a:r>
              <a:t>PURPOSE</a:t>
            </a:r>
          </a:p>
        </p:txBody>
      </p:sp>
      <p:sp>
        <p:nvSpPr>
          <p:cNvPr id="134" name="Content Placeholder 2"/>
          <p:cNvSpPr txBox="1"/>
          <p:nvPr>
            <p:ph type="body" sz="half" idx="1"/>
          </p:nvPr>
        </p:nvSpPr>
        <p:spPr>
          <a:xfrm>
            <a:off x="1683869" y="2708851"/>
            <a:ext cx="21722942" cy="4901584"/>
          </a:xfrm>
          <a:prstGeom prst="rect">
            <a:avLst/>
          </a:prstGeom>
        </p:spPr>
        <p:txBody>
          <a:bodyPr/>
          <a:lstStyle/>
          <a:p>
            <a:pPr marL="685800" indent="-685800" algn="just">
              <a:lnSpc>
                <a:spcPct val="150000"/>
              </a:lnSpc>
              <a:spcBef>
                <a:spcPts val="700"/>
              </a:spcBef>
              <a:buBlip>
                <a:blip r:embed="rId1"/>
              </a:buBlip>
              <a:defRPr sz="3200"/>
            </a:pPr>
            <a:r>
              <a:t>One of the biggest challenges of food and beverage manufacturers is to adjust the production and the stocks to minimize the loss of products due to its short perishability. </a:t>
            </a:r>
          </a:p>
          <a:p>
            <a:pPr marL="685800" indent="-685800" algn="just">
              <a:lnSpc>
                <a:spcPct val="150000"/>
              </a:lnSpc>
              <a:spcBef>
                <a:spcPts val="700"/>
              </a:spcBef>
              <a:buBlip>
                <a:blip r:embed="rId1"/>
              </a:buBlip>
              <a:defRPr sz="3200"/>
            </a:pPr>
            <a:r>
              <a:t>Hence, time series analysis is very important in a wide range of applications, especially when it comes to forecasting, and it encloses many different forecasting models.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p:nvPr>
            <p:ph type="title"/>
          </p:nvPr>
        </p:nvSpPr>
        <p:spPr>
          <a:xfrm>
            <a:off x="2250340" y="800100"/>
            <a:ext cx="20243801" cy="3327400"/>
          </a:xfrm>
          <a:prstGeom prst="rect">
            <a:avLst/>
          </a:prstGeom>
        </p:spPr>
        <p:txBody>
          <a:bodyPr/>
          <a:lstStyle/>
          <a:p>
            <a:r>
              <a:t>EXISTING PROBLEM</a:t>
            </a:r>
          </a:p>
        </p:txBody>
      </p:sp>
      <p:sp>
        <p:nvSpPr>
          <p:cNvPr id="137" name="Content Placeholder 2"/>
          <p:cNvSpPr txBox="1"/>
          <p:nvPr>
            <p:ph type="body" idx="1"/>
          </p:nvPr>
        </p:nvSpPr>
        <p:spPr>
          <a:xfrm>
            <a:off x="2501900" y="1788554"/>
            <a:ext cx="20243800" cy="8039101"/>
          </a:xfrm>
          <a:prstGeom prst="rect">
            <a:avLst/>
          </a:prstGeom>
        </p:spPr>
        <p:txBody>
          <a:bodyPr/>
          <a:lstStyle/>
          <a:p>
            <a:pPr marL="685800" indent="-685800" algn="just">
              <a:lnSpc>
                <a:spcPct val="150000"/>
              </a:lnSpc>
              <a:spcBef>
                <a:spcPts val="700"/>
              </a:spcBef>
              <a:buBlip>
                <a:blip r:embed="rId1"/>
              </a:buBlip>
              <a:defRPr sz="3200"/>
            </a:pPr>
            <a:r>
              <a:t>The food and beverage industry is one of the most important sector of any economy, with a signiﬁcant participation in GDP index. The food delivery companies have been worried about investing in planning their operations, making use, mainly, of forecasting methods in order to become more competitive in the market.</a:t>
            </a:r>
          </a:p>
          <a:p>
            <a:pPr marL="685800" indent="-685800" algn="just">
              <a:lnSpc>
                <a:spcPct val="150000"/>
              </a:lnSpc>
              <a:spcBef>
                <a:spcPts val="700"/>
              </a:spcBef>
              <a:buBlip>
                <a:blip r:embed="rId1"/>
              </a:buBlip>
              <a:defRPr sz="3200"/>
            </a:pPr>
            <a:r>
              <a:t>In the case of food industry, the seasonal and the short perishability factors are a limitation to the maintenance of stocks, requiring a forecast with a high accuracy level.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p:nvPr>
            <p:ph type="title"/>
          </p:nvPr>
        </p:nvSpPr>
        <p:spPr>
          <a:prstGeom prst="rect">
            <a:avLst/>
          </a:prstGeom>
        </p:spPr>
        <p:txBody>
          <a:bodyPr/>
          <a:lstStyle/>
          <a:p>
            <a:r>
              <a:t>PROPOSED SOLUTION</a:t>
            </a:r>
          </a:p>
        </p:txBody>
      </p:sp>
      <p:sp>
        <p:nvSpPr>
          <p:cNvPr id="140" name="Content Placeholder 2"/>
          <p:cNvSpPr txBox="1"/>
          <p:nvPr>
            <p:ph type="body" idx="1"/>
          </p:nvPr>
        </p:nvSpPr>
        <p:spPr>
          <a:xfrm>
            <a:off x="2070100" y="3070060"/>
            <a:ext cx="20243800" cy="9173854"/>
          </a:xfrm>
          <a:prstGeom prst="rect">
            <a:avLst/>
          </a:prstGeom>
        </p:spPr>
        <p:txBody>
          <a:bodyPr/>
          <a:lstStyle/>
          <a:p>
            <a:pPr marL="685800" indent="-685800" algn="just">
              <a:lnSpc>
                <a:spcPct val="150000"/>
              </a:lnSpc>
              <a:spcBef>
                <a:spcPts val="700"/>
              </a:spcBef>
              <a:buBlip>
                <a:blip r:embed="rId1"/>
              </a:buBlip>
              <a:defRPr sz="3200"/>
            </a:pPr>
            <a:r>
              <a:t>The solution that we are proposing to this problem is a Machine Learning Model that analyzes the information as follows:</a:t>
            </a:r>
          </a:p>
          <a:p>
            <a:pPr marL="1600200" lvl="2" indent="-457200" algn="just">
              <a:lnSpc>
                <a:spcPct val="150000"/>
              </a:lnSpc>
              <a:spcBef>
                <a:spcPts val="700"/>
              </a:spcBef>
              <a:buFont typeface="Wingdings" panose="05000000000000000000"/>
              <a:buBlip>
                <a:blip r:embed="rId1"/>
              </a:buBlip>
              <a:defRPr sz="3200"/>
            </a:pPr>
            <a:r>
              <a:t>To forecast the raw materials for next ten weeks.</a:t>
            </a:r>
          </a:p>
          <a:p>
            <a:pPr marL="1600200" lvl="2" indent="-457200" algn="just">
              <a:lnSpc>
                <a:spcPct val="150000"/>
              </a:lnSpc>
              <a:spcBef>
                <a:spcPts val="700"/>
              </a:spcBef>
              <a:buFont typeface="Wingdings" panose="05000000000000000000"/>
              <a:buBlip>
                <a:blip r:embed="rId1"/>
              </a:buBlip>
              <a:defRPr sz="3200"/>
            </a:pPr>
            <a:r>
              <a:t>Assembling the data about fulﬁllment center like area, city etc., and meal information like category of food and should also have the information about number of orders of a particular category in particular week.</a:t>
            </a:r>
          </a:p>
          <a:p>
            <a:pPr marL="685800" indent="-685800" algn="just">
              <a:lnSpc>
                <a:spcPct val="150000"/>
              </a:lnSpc>
              <a:spcBef>
                <a:spcPts val="700"/>
              </a:spcBef>
              <a:buBlip>
                <a:blip r:embed="rId1"/>
              </a:buBlip>
              <a:defRPr sz="3200"/>
            </a:pPr>
            <a:r>
              <a:t>The algorithms used to train the Machine Learning Model are:</a:t>
            </a:r>
          </a:p>
          <a:p>
            <a:pPr marL="1828800" lvl="2" indent="-685800" algn="just">
              <a:lnSpc>
                <a:spcPct val="160000"/>
              </a:lnSpc>
              <a:spcBef>
                <a:spcPts val="700"/>
              </a:spcBef>
              <a:buAutoNum type="arabicPeriod"/>
              <a:defRPr sz="3200"/>
            </a:pPr>
            <a:r>
              <a:t>Linear Regression     				 5.  K Neighbours Regressor  </a:t>
            </a:r>
          </a:p>
          <a:p>
            <a:pPr marL="1828800" lvl="2" indent="-685800" algn="just">
              <a:lnSpc>
                <a:spcPct val="150000"/>
              </a:lnSpc>
              <a:spcBef>
                <a:spcPts val="700"/>
              </a:spcBef>
              <a:buAutoNum type="arabicPeriod"/>
              <a:defRPr sz="3200"/>
            </a:pPr>
            <a:r>
              <a:t>XGBRegressor					 6.  GradientBoostingRegressor</a:t>
            </a:r>
          </a:p>
          <a:p>
            <a:pPr marL="1828800" lvl="2" indent="-685800" algn="just">
              <a:lnSpc>
                <a:spcPct val="150000"/>
              </a:lnSpc>
              <a:spcBef>
                <a:spcPts val="700"/>
              </a:spcBef>
              <a:buAutoNum type="arabicPeriod"/>
              <a:defRPr sz="3200"/>
            </a:pPr>
            <a:r>
              <a:t>Lasso						         7.  Decision Tree Regressor</a:t>
            </a:r>
          </a:p>
          <a:p>
            <a:pPr marL="1828800" lvl="2" indent="-685800" algn="just">
              <a:lnSpc>
                <a:spcPct val="150000"/>
              </a:lnSpc>
              <a:spcBef>
                <a:spcPts val="700"/>
              </a:spcBef>
              <a:buAutoNum type="arabicPeriod"/>
              <a:defRPr sz="3200"/>
            </a:pPr>
            <a:r>
              <a:t>Elasticity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p:nvPr>
            <p:ph type="title"/>
          </p:nvPr>
        </p:nvSpPr>
        <p:spPr>
          <a:prstGeom prst="rect">
            <a:avLst/>
          </a:prstGeom>
        </p:spPr>
        <p:txBody>
          <a:bodyPr/>
          <a:lstStyle/>
          <a:p>
            <a:r>
              <a:t>BLOCK DIAGRAM</a:t>
            </a:r>
          </a:p>
        </p:txBody>
      </p:sp>
      <p:pic>
        <p:nvPicPr>
          <p:cNvPr id="3" name="Picture 2" descr="Screenshot 2022-07-03 at 12.03.24 AM"/>
          <p:cNvPicPr>
            <a:picLocks noChangeAspect="1"/>
          </p:cNvPicPr>
          <p:nvPr/>
        </p:nvPicPr>
        <p:blipFill>
          <a:blip r:embed="rId1"/>
          <a:stretch>
            <a:fillRect/>
          </a:stretch>
        </p:blipFill>
        <p:spPr>
          <a:xfrm>
            <a:off x="3910965" y="4265930"/>
            <a:ext cx="16209645" cy="612076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p:nvPr>
            <p:ph type="title"/>
          </p:nvPr>
        </p:nvSpPr>
        <p:spPr>
          <a:prstGeom prst="rect">
            <a:avLst/>
          </a:prstGeom>
        </p:spPr>
        <p:txBody>
          <a:bodyPr/>
          <a:lstStyle/>
          <a:p>
            <a:r>
              <a:t>PROCEDURE</a:t>
            </a:r>
          </a:p>
        </p:txBody>
      </p:sp>
      <p:sp>
        <p:nvSpPr>
          <p:cNvPr id="146" name="Content Placeholder 2"/>
          <p:cNvSpPr txBox="1"/>
          <p:nvPr>
            <p:ph type="body" idx="1"/>
          </p:nvPr>
        </p:nvSpPr>
        <p:spPr>
          <a:xfrm>
            <a:off x="2330764" y="2572027"/>
            <a:ext cx="20243801" cy="8039101"/>
          </a:xfrm>
          <a:prstGeom prst="rect">
            <a:avLst/>
          </a:prstGeom>
        </p:spPr>
        <p:txBody>
          <a:bodyPr/>
          <a:lstStyle/>
          <a:p>
            <a:pPr marL="0" indent="0" algn="just">
              <a:lnSpc>
                <a:spcPct val="150000"/>
              </a:lnSpc>
              <a:spcBef>
                <a:spcPts val="700"/>
              </a:spcBef>
              <a:buSzTx/>
              <a:buNone/>
              <a:defRPr sz="3200"/>
            </a:pPr>
            <a:r>
              <a:t>The steps followed in developing the model are as follows:</a:t>
            </a:r>
          </a:p>
          <a:p>
            <a:pPr lvl="1" algn="just">
              <a:lnSpc>
                <a:spcPct val="150000"/>
              </a:lnSpc>
              <a:spcBef>
                <a:spcPts val="700"/>
              </a:spcBef>
              <a:buBlip>
                <a:blip r:embed="rId1"/>
              </a:buBlip>
              <a:defRPr sz="3200"/>
            </a:pPr>
            <a:r>
              <a:t>Data Acquisition : We have downloaded the dataset from kaggle.</a:t>
            </a:r>
          </a:p>
          <a:p>
            <a:pPr lvl="1" algn="just">
              <a:lnSpc>
                <a:spcPct val="150000"/>
              </a:lnSpc>
              <a:spcBef>
                <a:spcPts val="700"/>
              </a:spcBef>
              <a:buBlip>
                <a:blip r:embed="rId1"/>
              </a:buBlip>
              <a:defRPr sz="3200"/>
            </a:pPr>
            <a:r>
              <a:t>Data Visualization : Visualizing the different columns of the dataset by plotting graphs .</a:t>
            </a:r>
          </a:p>
          <a:p>
            <a:pPr lvl="1" algn="just">
              <a:lnSpc>
                <a:spcPct val="150000"/>
              </a:lnSpc>
              <a:spcBef>
                <a:spcPts val="700"/>
              </a:spcBef>
              <a:buBlip>
                <a:blip r:embed="rId1"/>
              </a:buBlip>
              <a:defRPr sz="3200"/>
            </a:pPr>
            <a:r>
              <a:t>Data Preprocessing : Taking care of any missing entries and of any relations within the dataset.</a:t>
            </a:r>
          </a:p>
          <a:p>
            <a:pPr lvl="1" algn="just">
              <a:lnSpc>
                <a:spcPct val="150000"/>
              </a:lnSpc>
              <a:spcBef>
                <a:spcPts val="700"/>
              </a:spcBef>
              <a:buBlip>
                <a:blip r:embed="rId1"/>
              </a:buBlip>
              <a:defRPr sz="3200"/>
            </a:pPr>
            <a:r>
              <a:t>Model Building : Developing a model with the help of different classiﬁcation algorithms to predict the raw materials for the next 10 weeks.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OFTWARE REQUIREMENTS"/>
          <p:cNvSpPr txBox="1"/>
          <p:nvPr>
            <p:ph type="title"/>
          </p:nvPr>
        </p:nvSpPr>
        <p:spPr>
          <a:prstGeom prst="rect">
            <a:avLst/>
          </a:prstGeom>
        </p:spPr>
        <p:txBody>
          <a:bodyPr/>
          <a:lstStyle/>
          <a:p>
            <a:r>
              <a:t>SOFTWARE REQUIREMENTS</a:t>
            </a:r>
          </a:p>
        </p:txBody>
      </p:sp>
      <p:sp>
        <p:nvSpPr>
          <p:cNvPr id="149" name="For this we require the following :-…"/>
          <p:cNvSpPr txBox="1"/>
          <p:nvPr>
            <p:ph type="body" idx="1"/>
          </p:nvPr>
        </p:nvSpPr>
        <p:spPr>
          <a:xfrm>
            <a:off x="2763837" y="3416300"/>
            <a:ext cx="18856326" cy="8039100"/>
          </a:xfrm>
          <a:prstGeom prst="rect">
            <a:avLst/>
          </a:prstGeom>
        </p:spPr>
        <p:txBody>
          <a:bodyPr/>
          <a:lstStyle/>
          <a:p>
            <a:pPr marL="640080" indent="-640080" defTabSz="577850">
              <a:spcBef>
                <a:spcPts val="2700"/>
              </a:spcBef>
              <a:buClrTx/>
              <a:buSzPct val="100000"/>
              <a:buAutoNum type="arabicPeriod"/>
              <a:defRPr sz="3500"/>
            </a:pPr>
            <a:r>
              <a:t>For this we require the following :-</a:t>
            </a:r>
          </a:p>
          <a:p>
            <a:pPr marL="400050" indent="-400050" defTabSz="577850">
              <a:spcBef>
                <a:spcPts val="2700"/>
              </a:spcBef>
              <a:buBlip>
                <a:blip r:embed="rId1"/>
              </a:buBlip>
              <a:defRPr sz="3500"/>
            </a:pPr>
            <a:r>
              <a:rPr sz="3200"/>
              <a:t>Anaconda-navigator==1.10.0</a:t>
            </a:r>
            <a:endParaRPr sz="3200"/>
          </a:p>
          <a:p>
            <a:pPr marL="400050" indent="-400050" defTabSz="577850">
              <a:spcBef>
                <a:spcPts val="2700"/>
              </a:spcBef>
              <a:buBlip>
                <a:blip r:embed="rId1"/>
              </a:buBlip>
              <a:defRPr sz="3500"/>
            </a:pPr>
            <a:r>
              <a:rPr sz="3200"/>
              <a:t>Flask==1.1.2</a:t>
            </a:r>
            <a:endParaRPr sz="3200"/>
          </a:p>
          <a:p>
            <a:pPr marL="400050" indent="-400050" defTabSz="577850">
              <a:spcBef>
                <a:spcPts val="2700"/>
              </a:spcBef>
              <a:buBlip>
                <a:blip r:embed="rId1"/>
              </a:buBlip>
              <a:defRPr sz="3500"/>
            </a:pPr>
            <a:r>
              <a:rPr sz="3200"/>
              <a:t>Tensorflow==2.5.0</a:t>
            </a:r>
            <a:endParaRPr sz="3200"/>
          </a:p>
          <a:p>
            <a:pPr marL="640080" indent="-640080" defTabSz="577850">
              <a:spcBef>
                <a:spcPts val="2700"/>
              </a:spcBef>
              <a:buClrTx/>
              <a:buSzPct val="100000"/>
              <a:buAutoNum type="arabicPeriod" startAt="2"/>
              <a:defRPr sz="3500"/>
            </a:pPr>
            <a:r>
              <a:t>Aslo we need few packages like:-</a:t>
            </a:r>
          </a:p>
          <a:p>
            <a:pPr marL="400050" indent="-400050" defTabSz="577850">
              <a:spcBef>
                <a:spcPts val="2700"/>
              </a:spcBef>
              <a:buBlip>
                <a:blip r:embed="rId1"/>
              </a:buBlip>
              <a:defRPr sz="3500"/>
            </a:pPr>
            <a:r>
              <a:rPr sz="3200"/>
              <a:t>Pandas</a:t>
            </a:r>
            <a:endParaRPr sz="3200"/>
          </a:p>
          <a:p>
            <a:pPr marL="400050" indent="-400050" defTabSz="577850">
              <a:spcBef>
                <a:spcPts val="2700"/>
              </a:spcBef>
              <a:buBlip>
                <a:blip r:embed="rId1"/>
              </a:buBlip>
              <a:defRPr sz="3500"/>
            </a:pPr>
            <a:r>
              <a:rPr sz="3200"/>
              <a:t>Numpy</a:t>
            </a:r>
            <a:endParaRPr sz="3200"/>
          </a:p>
          <a:p>
            <a:pPr marL="400050" indent="-400050" defTabSz="577850">
              <a:spcBef>
                <a:spcPts val="2700"/>
              </a:spcBef>
              <a:buBlip>
                <a:blip r:embed="rId1"/>
              </a:buBlip>
              <a:defRPr sz="3500"/>
            </a:pPr>
            <a:r>
              <a:rPr sz="3200"/>
              <a:t>Pickle</a:t>
            </a:r>
            <a:endParaRPr sz="3200"/>
          </a:p>
          <a:p>
            <a:pPr marL="400050" indent="-400050" defTabSz="577850">
              <a:spcBef>
                <a:spcPts val="2700"/>
              </a:spcBef>
              <a:buBlip>
                <a:blip r:embed="rId1"/>
              </a:buBlip>
              <a:defRPr sz="3500"/>
            </a:pPr>
            <a:r>
              <a:rPr sz="3200"/>
              <a:t>OS</a:t>
            </a:r>
            <a:endParaRPr sz="320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4.png"/></Relationships>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Renaissance">
  <a:themeElements>
    <a:clrScheme name="Renaissance">
      <a:dk1>
        <a:srgbClr val="625B48"/>
      </a:dk1>
      <a:lt1>
        <a:srgbClr val="1A2C62"/>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000" b="0" i="0" u="none" strike="noStrike" cap="none" spc="0" normalizeH="0" baseline="0">
            <a:ln>
              <a:noFill/>
            </a:ln>
            <a:solidFill>
              <a:srgbClr val="625B48"/>
            </a:solidFill>
            <a:effectLst/>
            <a:uFillTx/>
            <a:latin typeface="+mn-lt"/>
            <a:ea typeface="+mn-ea"/>
            <a:cs typeface="+mn-cs"/>
            <a:sym typeface="Didot" panose="0200050300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8100" cap="flat">
          <a:solidFill>
            <a:schemeClr val="accent2">
              <a:hueOff val="177409"/>
              <a:satOff val="5215"/>
              <a:lumOff val="-9594"/>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000" b="0" i="0" u="none" strike="noStrike" cap="none" spc="0" normalizeH="0" baseline="0">
            <a:ln>
              <a:noFill/>
            </a:ln>
            <a:solidFill>
              <a:srgbClr val="625B48"/>
            </a:solidFill>
            <a:effectLst/>
            <a:uFillTx/>
            <a:latin typeface="+mn-lt"/>
            <a:ea typeface="+mn-ea"/>
            <a:cs typeface="+mn-cs"/>
            <a:sym typeface="Didot" panose="0200050300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38100" cap="flat">
          <a:solidFill>
            <a:schemeClr val="accent2">
              <a:hueOff val="177409"/>
              <a:satOff val="5215"/>
              <a:lumOff val="-9594"/>
            </a:schemeClr>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upright="0">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panose="02000503000000020003"/>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4490</Words>
  <Application>WPS Writer</Application>
  <PresentationFormat/>
  <Paragraphs>95</Paragraphs>
  <Slides>15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SimSun</vt:lpstr>
      <vt:lpstr>Wingdings</vt:lpstr>
      <vt:lpstr>Didot</vt:lpstr>
      <vt:lpstr>Zapfino</vt:lpstr>
      <vt:lpstr>Helvetica Neue</vt:lpstr>
      <vt:lpstr>Calibri</vt:lpstr>
      <vt:lpstr>Helvetica Neue</vt:lpstr>
      <vt:lpstr>Wingdings</vt:lpstr>
      <vt:lpstr>Microsoft YaHei</vt:lpstr>
      <vt:lpstr>汉仪旗黑</vt:lpstr>
      <vt:lpstr>Arial Unicode MS</vt:lpstr>
      <vt:lpstr>Didot</vt:lpstr>
      <vt:lpstr>Renaissance</vt:lpstr>
      <vt:lpstr>OPTIMIZED WAREHOUSE MANAGEMENT OF PERISHIABLE GOODS FOR A FOOD DELIVERY COMPANY</vt:lpstr>
      <vt:lpstr>CONTENT</vt:lpstr>
      <vt:lpstr>INTRODUCTION</vt:lpstr>
      <vt:lpstr>PURPOSE</vt:lpstr>
      <vt:lpstr>EXISTING PROBLEM</vt:lpstr>
      <vt:lpstr>PROPOSED SOLUTION</vt:lpstr>
      <vt:lpstr>BLOCK DIAGRAM</vt:lpstr>
      <vt:lpstr>PROCEDURE</vt:lpstr>
      <vt:lpstr>SOFTWARE REQUIREMENTS</vt:lpstr>
      <vt:lpstr>RESULT</vt:lpstr>
      <vt:lpstr>1.HOME PAGE</vt:lpstr>
      <vt:lpstr>2.PREDICT PAGE</vt:lpstr>
      <vt:lpstr>CONCLUSION</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OPTIMIZED WAREHOUSE MANAGEMENT OF PERISHIABLE GOODS FOR A FOOD DELIVERY COMPANY</dc:title>
  <dc:creator/>
  <cp:lastModifiedBy>Gunda Rohith</cp:lastModifiedBy>
  <cp:revision>4</cp:revision>
  <dcterms:created xsi:type="dcterms:W3CDTF">2022-07-02T18:34:32Z</dcterms:created>
  <dcterms:modified xsi:type="dcterms:W3CDTF">2022-07-02T18:34:32Z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1033-4.1.0.7501</vt:lpwstr>
  </property>
</Properties>
</file>